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Glock Grotesk 2.0 Ultra-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Medium" panose="00000600000000000000" pitchFamily="2" charset="0"/>
      <p:regular r:id="rId17"/>
      <p:italic r:id="rId18"/>
    </p:embeddedFont>
    <p:embeddedFont>
      <p:font typeface="Poppins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F8F4"/>
    <a:srgbClr val="8887FC"/>
    <a:srgbClr val="29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F96C-2DE7-40F6-BB81-671BDD135E92}" v="1" dt="2026-02-22T03:40:26.129"/>
    <p1510:client id="{883E6E4A-325D-4609-B599-50E7D73A8596}" v="28" dt="2026-02-21T06:28:00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8242280">
                <a:moveTo>
                  <a:pt x="0" y="0"/>
                </a:moveTo>
                <a:lnTo>
                  <a:pt x="18288000" y="0"/>
                </a:lnTo>
                <a:lnTo>
                  <a:pt x="18288000" y="18242280"/>
                </a:lnTo>
                <a:lnTo>
                  <a:pt x="0" y="1824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8853" b="-484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20875" y="-1"/>
            <a:ext cx="7515220" cy="10287000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0" y="0"/>
                </a:moveTo>
                <a:lnTo>
                  <a:pt x="14553235" y="0"/>
                </a:lnTo>
                <a:lnTo>
                  <a:pt x="14553235" y="14553235"/>
                </a:lnTo>
                <a:lnTo>
                  <a:pt x="0" y="1455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3650" b="-4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998109" y="-1"/>
            <a:ext cx="7276618" cy="10287001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14553234" y="0"/>
                </a:moveTo>
                <a:lnTo>
                  <a:pt x="0" y="0"/>
                </a:lnTo>
                <a:lnTo>
                  <a:pt x="0" y="14553235"/>
                </a:lnTo>
                <a:lnTo>
                  <a:pt x="14553234" y="14553235"/>
                </a:lnTo>
                <a:lnTo>
                  <a:pt x="145532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0000" b="-414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74966" y="2544147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8576" y="1"/>
            <a:ext cx="1499424" cy="1499424"/>
            <a:chOff x="0" y="0"/>
            <a:chExt cx="1835734" cy="1835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72" cy="1376801"/>
            <a:chOff x="0" y="0"/>
            <a:chExt cx="1991030" cy="1835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69073" y="1733502"/>
            <a:ext cx="913658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diamond" w="lg" len="lg"/>
            <a:tailEnd type="diamond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569073" y="9129656"/>
            <a:ext cx="9001422" cy="977722"/>
            <a:chOff x="0" y="0"/>
            <a:chExt cx="2370745" cy="2575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745" cy="257507"/>
            </a:xfrm>
            <a:custGeom>
              <a:avLst/>
              <a:gdLst/>
              <a:ahLst/>
              <a:cxnLst/>
              <a:rect l="l" t="t" r="r" b="b"/>
              <a:pathLst>
                <a:path w="2370745" h="257507">
                  <a:moveTo>
                    <a:pt x="43864" y="0"/>
                  </a:moveTo>
                  <a:lnTo>
                    <a:pt x="2326881" y="0"/>
                  </a:lnTo>
                  <a:cubicBezTo>
                    <a:pt x="2351106" y="0"/>
                    <a:pt x="2370745" y="19639"/>
                    <a:pt x="2370745" y="43864"/>
                  </a:cubicBezTo>
                  <a:lnTo>
                    <a:pt x="2370745" y="213643"/>
                  </a:lnTo>
                  <a:cubicBezTo>
                    <a:pt x="2370745" y="237868"/>
                    <a:pt x="2351106" y="257507"/>
                    <a:pt x="2326881" y="257507"/>
                  </a:cubicBezTo>
                  <a:lnTo>
                    <a:pt x="43864" y="257507"/>
                  </a:lnTo>
                  <a:cubicBezTo>
                    <a:pt x="19639" y="257507"/>
                    <a:pt x="0" y="237868"/>
                    <a:pt x="0" y="213643"/>
                  </a:cubicBezTo>
                  <a:lnTo>
                    <a:pt x="0" y="43864"/>
                  </a:lnTo>
                  <a:cubicBezTo>
                    <a:pt x="0" y="19639"/>
                    <a:pt x="19639" y="0"/>
                    <a:pt x="43864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0745" cy="2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6688" y="9249890"/>
            <a:ext cx="2201596" cy="796703"/>
          </a:xfrm>
          <a:custGeom>
            <a:avLst/>
            <a:gdLst/>
            <a:ahLst/>
            <a:cxnLst/>
            <a:rect l="l" t="t" r="r" b="b"/>
            <a:pathLst>
              <a:path w="2201596" h="796703">
                <a:moveTo>
                  <a:pt x="0" y="0"/>
                </a:moveTo>
                <a:lnTo>
                  <a:pt x="2201596" y="0"/>
                </a:lnTo>
                <a:lnTo>
                  <a:pt x="2201596" y="796702"/>
                </a:lnTo>
                <a:lnTo>
                  <a:pt x="0" y="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30458" y="9367814"/>
            <a:ext cx="2124123" cy="560855"/>
          </a:xfrm>
          <a:custGeom>
            <a:avLst/>
            <a:gdLst/>
            <a:ahLst/>
            <a:cxnLst/>
            <a:rect l="l" t="t" r="r" b="b"/>
            <a:pathLst>
              <a:path w="2124123" h="560855">
                <a:moveTo>
                  <a:pt x="0" y="0"/>
                </a:moveTo>
                <a:lnTo>
                  <a:pt x="2124123" y="0"/>
                </a:lnTo>
                <a:lnTo>
                  <a:pt x="2124123" y="560854"/>
                </a:lnTo>
                <a:lnTo>
                  <a:pt x="0" y="5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46" t="-139512" r="-7468" b="-1983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140337" y="9367814"/>
            <a:ext cx="2498362" cy="567193"/>
          </a:xfrm>
          <a:custGeom>
            <a:avLst/>
            <a:gdLst/>
            <a:ahLst/>
            <a:cxnLst/>
            <a:rect l="l" t="t" r="r" b="b"/>
            <a:pathLst>
              <a:path w="2498362" h="567193">
                <a:moveTo>
                  <a:pt x="0" y="0"/>
                </a:moveTo>
                <a:lnTo>
                  <a:pt x="2498362" y="0"/>
                </a:lnTo>
                <a:lnTo>
                  <a:pt x="2498362" y="567193"/>
                </a:lnTo>
                <a:lnTo>
                  <a:pt x="0" y="567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0162" b="-1703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638699" y="9189104"/>
            <a:ext cx="1524737" cy="918274"/>
          </a:xfrm>
          <a:custGeom>
            <a:avLst/>
            <a:gdLst/>
            <a:ahLst/>
            <a:cxnLst/>
            <a:rect l="l" t="t" r="r" b="b"/>
            <a:pathLst>
              <a:path w="1524737" h="918274">
                <a:moveTo>
                  <a:pt x="0" y="0"/>
                </a:moveTo>
                <a:lnTo>
                  <a:pt x="1524737" y="0"/>
                </a:lnTo>
                <a:lnTo>
                  <a:pt x="1524737" y="918274"/>
                </a:lnTo>
                <a:lnTo>
                  <a:pt x="0" y="91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097566" y="5143500"/>
            <a:ext cx="516173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5617" b="1" dirty="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" y="2929866"/>
            <a:ext cx="13147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7017" b="1" dirty="0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 AGROGUARD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2.0 Ultra-Bold"/>
                <a:ea typeface="Glock Grotesk 2.0 Ultra-Bold"/>
                <a:cs typeface="Glock Grotesk 2.0 Ultra-Bold"/>
                <a:sym typeface="Glock Grotesk 2.0 Ultra-Bold"/>
              </a:rPr>
              <a:t>HackNovation 2.0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4966" y="4259932"/>
            <a:ext cx="596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When food is wasted, it is not just a loss of harvest — it is a loss of human effort and opportunity.</a:t>
            </a:r>
            <a:endParaRPr lang="en-US" sz="3000" b="1" dirty="0">
              <a:solidFill>
                <a:schemeClr val="accent3">
                  <a:lumMod val="60000"/>
                  <a:lumOff val="40000"/>
                </a:scheme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FEFB-191B-8CEF-74D4-59FAACC557A2}"/>
              </a:ext>
            </a:extLst>
          </p:cNvPr>
          <p:cNvSpPr txBox="1"/>
          <p:nvPr/>
        </p:nvSpPr>
        <p:spPr>
          <a:xfrm>
            <a:off x="1174966" y="628536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PS-HK16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AI-Based Post-Harvest Loss Reduction &amp; Crop Planning Intelligence System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89A19-CAB9-A242-E68A-6D0B957119ED}"/>
              </a:ext>
            </a:extLst>
          </p:cNvPr>
          <p:cNvSpPr txBox="1"/>
          <p:nvPr/>
        </p:nvSpPr>
        <p:spPr>
          <a:xfrm>
            <a:off x="12033077" y="6102089"/>
            <a:ext cx="4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52F8F4"/>
                </a:solidFill>
                <a:latin typeface="Inter" panose="020B0604020202020204" charset="0"/>
                <a:ea typeface="Inter" panose="020B0604020202020204" charset="0"/>
              </a:rPr>
              <a:t>Team Members: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Anand Prasad(Leader)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Sanjay Saw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547688"/>
            <a:ext cx="13563600" cy="6723469"/>
            <a:chOff x="-545478" y="0"/>
            <a:chExt cx="21576678" cy="183215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Objectives Achieved</a:t>
              </a: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B7EEC8-E469-DD3D-4267-E75C5FCBDA5D}"/>
                </a:ext>
              </a:extLst>
            </p:cNvPr>
            <p:cNvSpPr/>
            <p:nvPr/>
          </p:nvSpPr>
          <p:spPr>
            <a:xfrm>
              <a:off x="-545478" y="13556911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A87211BF-6969-40E7-5749-5BD99EC32ACA}"/>
                </a:ext>
              </a:extLst>
            </p:cNvPr>
            <p:cNvSpPr txBox="1"/>
            <p:nvPr/>
          </p:nvSpPr>
          <p:spPr>
            <a:xfrm>
              <a:off x="0" y="15679990"/>
              <a:ext cx="21031200" cy="26415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Objectives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1832" y="1463294"/>
            <a:ext cx="15163800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Agronomic Recommendation Engine (Crop Planner)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Predictive Risk Matrix (Spoilage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US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Financial Forecasting Model (Price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Intelligent Logistics &amp; Transit Routing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Dynamic Data Visualization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>
                <a:latin typeface="Arial Bold" panose="020B0704020202020204" pitchFamily="34" charset="0"/>
                <a:cs typeface="Arial Bold" panose="020B0704020202020204" pitchFamily="34" charset="0"/>
              </a:rPr>
              <a:t>Groq </a:t>
            </a: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AI Chatbot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Multilingual Support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Live Local Weather Widget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sp>
        <p:nvSpPr>
          <p:cNvPr id="24" name="TextBox 10">
            <a:extLst>
              <a:ext uri="{FF2B5EF4-FFF2-40B4-BE49-F238E27FC236}">
                <a16:creationId xmlns:a16="http://schemas.microsoft.com/office/drawing/2014/main" id="{D55F0D22-D61E-9252-4950-70F548D03BB6}"/>
              </a:ext>
            </a:extLst>
          </p:cNvPr>
          <p:cNvSpPr txBox="1"/>
          <p:nvPr/>
        </p:nvSpPr>
        <p:spPr>
          <a:xfrm>
            <a:off x="914400" y="7667744"/>
            <a:ext cx="1559052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IoT Integration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it-IT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Omnichannel AI Accessibility (WhatsApp/SMS)</a:t>
            </a:r>
          </a:p>
          <a:p>
            <a:pPr marL="217170" lvl="1"/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7300" y="2097930"/>
            <a:ext cx="675135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 size of the product/service: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TAM: Global Agri-Tech Market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SAM: Indian Smart Farming Sector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SOM: Regional Farmers adopting AI-based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Growing demand for Agri-Intelligence Solutions</a:t>
            </a: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597730-C10C-C0EA-A178-76BA621A1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77687"/>
              </p:ext>
            </p:extLst>
          </p:nvPr>
        </p:nvGraphicFramePr>
        <p:xfrm>
          <a:off x="1629896" y="4898250"/>
          <a:ext cx="16353304" cy="3846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872">
                  <a:extLst>
                    <a:ext uri="{9D8B030D-6E8A-4147-A177-3AD203B41FA5}">
                      <a16:colId xmlns:a16="http://schemas.microsoft.com/office/drawing/2014/main" val="1730922251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13662794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22132221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498347024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792286576"/>
                    </a:ext>
                  </a:extLst>
                </a:gridCol>
              </a:tblGrid>
              <a:tr h="6937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Feature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AgroGuard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DeHaat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Farmart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Generic Apps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2311531694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AI Crop Planner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61905987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Spoilage Risk Scoring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104526191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Market Price AI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7952674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5 Regional Languages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172483118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Open API / FPO Integration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effectLst/>
                        </a:rPr>
                        <a:t>❌ No</a:t>
                      </a:r>
                      <a:endParaRPr lang="en-IN" sz="3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968824541"/>
                  </a:ext>
                </a:extLst>
              </a:tr>
            </a:tbl>
          </a:graphicData>
        </a:graphic>
      </p:graphicFrame>
      <p:sp>
        <p:nvSpPr>
          <p:cNvPr id="24" name="TextBox 10">
            <a:extLst>
              <a:ext uri="{FF2B5EF4-FFF2-40B4-BE49-F238E27FC236}">
                <a16:creationId xmlns:a16="http://schemas.microsoft.com/office/drawing/2014/main" id="{9103AE9B-6986-109D-B4A8-B40D09EABC09}"/>
              </a:ext>
            </a:extLst>
          </p:cNvPr>
          <p:cNvSpPr txBox="1"/>
          <p:nvPr/>
        </p:nvSpPr>
        <p:spPr>
          <a:xfrm>
            <a:off x="8991600" y="1861620"/>
            <a:ext cx="88392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sym typeface="Inter"/>
              </a:rPr>
              <a:t>Existing Solutions and Key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Isolated price prediction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Basic soil testing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Standalone storage monitoring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AgroGuard integrates all into one platform.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2239AD4-315A-9923-0198-A96BBDCB8EFB}"/>
              </a:ext>
            </a:extLst>
          </p:cNvPr>
          <p:cNvSpPr txBox="1"/>
          <p:nvPr/>
        </p:nvSpPr>
        <p:spPr>
          <a:xfrm>
            <a:off x="1257300" y="4317324"/>
            <a:ext cx="6271260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Comparison Matrix/Table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199" y="1144926"/>
            <a:ext cx="17379096" cy="8472488"/>
            <a:chOff x="0" y="0"/>
            <a:chExt cx="23172128" cy="11296650"/>
          </a:xfrm>
        </p:grpSpPr>
        <p:sp>
          <p:nvSpPr>
            <p:cNvPr id="3" name="Freeform 3"/>
            <p:cNvSpPr/>
            <p:nvPr/>
          </p:nvSpPr>
          <p:spPr>
            <a:xfrm>
              <a:off x="9525" y="9525"/>
              <a:ext cx="23153115" cy="11277600"/>
            </a:xfrm>
            <a:custGeom>
              <a:avLst/>
              <a:gdLst/>
              <a:ahLst/>
              <a:cxnLst/>
              <a:rect l="l" t="t" r="r" b="b"/>
              <a:pathLst>
                <a:path w="23153115" h="11277600">
                  <a:moveTo>
                    <a:pt x="0" y="0"/>
                  </a:moveTo>
                  <a:lnTo>
                    <a:pt x="23153115" y="0"/>
                  </a:lnTo>
                  <a:lnTo>
                    <a:pt x="23153115" y="11277600"/>
                  </a:lnTo>
                  <a:lnTo>
                    <a:pt x="0" y="1127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72165" cy="11296650"/>
            </a:xfrm>
            <a:custGeom>
              <a:avLst/>
              <a:gdLst/>
              <a:ahLst/>
              <a:cxnLst/>
              <a:rect l="l" t="t" r="r" b="b"/>
              <a:pathLst>
                <a:path w="23172165" h="11296650">
                  <a:moveTo>
                    <a:pt x="9525" y="0"/>
                  </a:moveTo>
                  <a:lnTo>
                    <a:pt x="23162640" y="0"/>
                  </a:lnTo>
                  <a:cubicBezTo>
                    <a:pt x="23167848" y="0"/>
                    <a:pt x="23172165" y="4318"/>
                    <a:pt x="23172165" y="9525"/>
                  </a:cubicBezTo>
                  <a:lnTo>
                    <a:pt x="23172165" y="11287125"/>
                  </a:lnTo>
                  <a:cubicBezTo>
                    <a:pt x="23172165" y="11292332"/>
                    <a:pt x="23167848" y="11296650"/>
                    <a:pt x="23162640" y="11296650"/>
                  </a:cubicBezTo>
                  <a:lnTo>
                    <a:pt x="9525" y="11296650"/>
                  </a:lnTo>
                  <a:cubicBezTo>
                    <a:pt x="4318" y="11296650"/>
                    <a:pt x="0" y="11292332"/>
                    <a:pt x="0" y="112871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287125"/>
                  </a:lnTo>
                  <a:lnTo>
                    <a:pt x="9525" y="11287125"/>
                  </a:lnTo>
                  <a:lnTo>
                    <a:pt x="9525" y="11277600"/>
                  </a:lnTo>
                  <a:lnTo>
                    <a:pt x="23162640" y="11277600"/>
                  </a:lnTo>
                  <a:lnTo>
                    <a:pt x="23162640" y="11287125"/>
                  </a:lnTo>
                  <a:lnTo>
                    <a:pt x="23153115" y="11287125"/>
                  </a:lnTo>
                  <a:lnTo>
                    <a:pt x="23153115" y="9525"/>
                  </a:lnTo>
                  <a:lnTo>
                    <a:pt x="23162640" y="9525"/>
                  </a:lnTo>
                  <a:lnTo>
                    <a:pt x="23162640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198" y="493476"/>
            <a:ext cx="45649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781" y="1210151"/>
            <a:ext cx="3321273" cy="513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Agricultural cooperatives &amp; FPOs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Agri-tech startups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Govt. Agriculture Departments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Weather &amp; Market Data Providers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Cloud &amp; AI Providers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782" y="6884670"/>
            <a:ext cx="3046828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AI Development</a:t>
            </a:r>
            <a:br>
              <a:rPr lang="en-US" sz="2000" dirty="0"/>
            </a:br>
            <a:r>
              <a:rPr lang="en-US" sz="2000" dirty="0"/>
              <a:t>• Cloud Hosting</a:t>
            </a:r>
            <a:br>
              <a:rPr lang="en-US" sz="2000" dirty="0"/>
            </a:br>
            <a:r>
              <a:rPr lang="en-US" sz="2000" dirty="0"/>
              <a:t>• Data APIs</a:t>
            </a:r>
            <a:br>
              <a:rPr lang="en-US" sz="2000" dirty="0"/>
            </a:br>
            <a:r>
              <a:rPr lang="en-US" sz="2000" dirty="0"/>
              <a:t>• Marketing &amp; Operations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2806" y="1210151"/>
            <a:ext cx="3049762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AI Model Development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Data Processing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Platform Maintenance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Farmer Support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2806" y="4000976"/>
            <a:ext cx="3359696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algorithms &amp; predictive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Agricultural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infrastructure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team expertise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&amp; analytics capability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3874" y="1210151"/>
            <a:ext cx="3046828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Spoilage Risk Prediction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Sell vs Store Advice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AI Crop Planning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decision-support 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Reduced financial risk for farmers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0282" y="1200626"/>
            <a:ext cx="3046828" cy="27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Personalized AI Insights</a:t>
            </a:r>
            <a:br>
              <a:rPr lang="en-US" sz="2000" dirty="0"/>
            </a:br>
            <a:r>
              <a:rPr lang="en-US" sz="2000" dirty="0"/>
              <a:t>• Alerts &amp; Notifications</a:t>
            </a:r>
            <a:br>
              <a:rPr lang="en-US" sz="2000" dirty="0"/>
            </a:br>
            <a:r>
              <a:rPr lang="en-US" sz="2000" dirty="0"/>
              <a:t>• Self-Service Platform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Feedback-driven improvement</a:t>
            </a: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0282" y="3991451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Web Platform</a:t>
            </a:r>
            <a:br>
              <a:rPr lang="en-US" sz="2400" dirty="0"/>
            </a:br>
            <a:r>
              <a:rPr lang="en-US" sz="2400" dirty="0"/>
              <a:t>• Future Mobile App</a:t>
            </a:r>
            <a:br>
              <a:rPr lang="en-US" sz="2400" dirty="0"/>
            </a:br>
            <a:r>
              <a:rPr lang="en-US" sz="2400" dirty="0"/>
              <a:t>• Agri Partnerships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25482" y="1210151"/>
            <a:ext cx="3046828" cy="54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Small &amp; Medium Farmers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IN" sz="2400" dirty="0"/>
              <a:t>Farmer Producer Organizations (FPOs)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</a:t>
            </a:r>
            <a:r>
              <a:rPr lang="en-IN" sz="2400" dirty="0"/>
              <a:t> Agricultural cooperatives</a:t>
            </a:r>
            <a:br>
              <a:rPr lang="en-US" sz="2400" dirty="0"/>
            </a:br>
            <a:r>
              <a:rPr lang="en-US" sz="2400" dirty="0"/>
              <a:t>• Agri Stakeholders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IN" sz="2400" dirty="0"/>
              <a:t>Storage &amp; logistics providers</a:t>
            </a:r>
            <a:endParaRPr lang="en-US" sz="2400" dirty="0"/>
          </a:p>
        </p:txBody>
      </p:sp>
      <p:sp>
        <p:nvSpPr>
          <p:cNvPr id="14" name="TextBox 14"/>
          <p:cNvSpPr txBox="1"/>
          <p:nvPr/>
        </p:nvSpPr>
        <p:spPr>
          <a:xfrm>
            <a:off x="9273540" y="6884670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• Subscription Model</a:t>
            </a:r>
            <a:br>
              <a:rPr lang="en-IN" sz="2400" dirty="0"/>
            </a:br>
            <a:r>
              <a:rPr lang="en-IN" sz="2400" dirty="0"/>
              <a:t>• Premium Features</a:t>
            </a:r>
            <a:br>
              <a:rPr lang="en-IN" sz="2400" dirty="0"/>
            </a:br>
            <a:r>
              <a:rPr lang="en-IN" sz="2400" dirty="0"/>
              <a:t>• Institutional Licensing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44198" y="1135856"/>
            <a:ext cx="3484321" cy="5729288"/>
            <a:chOff x="0" y="0"/>
            <a:chExt cx="4645762" cy="763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4223" y="1133475"/>
            <a:ext cx="3487245" cy="2838450"/>
            <a:chOff x="0" y="0"/>
            <a:chExt cx="4649660" cy="3784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14223" y="3957638"/>
            <a:ext cx="3487245" cy="2907506"/>
            <a:chOff x="0" y="0"/>
            <a:chExt cx="4649660" cy="3876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7190" y="1135856"/>
            <a:ext cx="3484321" cy="5729288"/>
            <a:chOff x="0" y="0"/>
            <a:chExt cx="4645762" cy="7639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7214" y="1135856"/>
            <a:ext cx="3484321" cy="2838450"/>
            <a:chOff x="0" y="0"/>
            <a:chExt cx="4645762" cy="3784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57214" y="3957638"/>
            <a:ext cx="3484321" cy="2907506"/>
            <a:chOff x="0" y="0"/>
            <a:chExt cx="4645762" cy="3876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8973" y="1135856"/>
            <a:ext cx="3487245" cy="5729288"/>
            <a:chOff x="0" y="0"/>
            <a:chExt cx="4649660" cy="763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724" cy="7639050"/>
            </a:xfrm>
            <a:custGeom>
              <a:avLst/>
              <a:gdLst/>
              <a:ahLst/>
              <a:cxnLst/>
              <a:rect l="l" t="t" r="r" b="b"/>
              <a:pathLst>
                <a:path w="4649724" h="763905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198" y="6862762"/>
            <a:ext cx="8715746" cy="2745581"/>
            <a:chOff x="0" y="0"/>
            <a:chExt cx="11620995" cy="3660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5648" y="6862762"/>
            <a:ext cx="8677637" cy="2745581"/>
            <a:chOff x="0" y="0"/>
            <a:chExt cx="11570183" cy="36607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70208" cy="3660775"/>
            </a:xfrm>
            <a:custGeom>
              <a:avLst/>
              <a:gdLst/>
              <a:ahLst/>
              <a:cxnLst/>
              <a:rect l="l" t="t" r="r" b="b"/>
              <a:pathLst>
                <a:path w="11570208" h="3660775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021908" y="1059656"/>
            <a:ext cx="665283" cy="540544"/>
            <a:chOff x="0" y="0"/>
            <a:chExt cx="887044" cy="7207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-47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49542" y="1107281"/>
            <a:ext cx="665283" cy="540544"/>
            <a:chOff x="0" y="0"/>
            <a:chExt cx="887044" cy="720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-291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786342" y="1059656"/>
            <a:ext cx="665283" cy="540544"/>
            <a:chOff x="0" y="0"/>
            <a:chExt cx="887044" cy="7207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-267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73608" y="6743700"/>
            <a:ext cx="665283" cy="540544"/>
            <a:chOff x="0" y="0"/>
            <a:chExt cx="887044" cy="720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75" r="5" b="-554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627075" y="1059656"/>
            <a:ext cx="665283" cy="540544"/>
            <a:chOff x="0" y="0"/>
            <a:chExt cx="887044" cy="720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-157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256969" y="1052512"/>
            <a:ext cx="665283" cy="540544"/>
            <a:chOff x="0" y="0"/>
            <a:chExt cx="887044" cy="7207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-273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429608" y="6743700"/>
            <a:ext cx="665283" cy="540544"/>
            <a:chOff x="0" y="0"/>
            <a:chExt cx="887044" cy="72072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71" r="-7334" b="-188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7666" y="3886200"/>
            <a:ext cx="665283" cy="540544"/>
            <a:chOff x="0" y="0"/>
            <a:chExt cx="887044" cy="72072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-271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08434" y="3886200"/>
            <a:ext cx="665283" cy="540544"/>
            <a:chOff x="0" y="0"/>
            <a:chExt cx="887044" cy="72072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5" b="-162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67674"/>
            <a:ext cx="15821612" cy="2468359"/>
            <a:chOff x="0" y="-640019"/>
            <a:chExt cx="21095483" cy="3291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4283" y="-640019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Business 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7B8B976-27F8-D071-0066-0269055C7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58063"/>
              </p:ext>
            </p:extLst>
          </p:nvPr>
        </p:nvGraphicFramePr>
        <p:xfrm>
          <a:off x="1327355" y="2121508"/>
          <a:ext cx="9461090" cy="761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90">
                  <a:extLst>
                    <a:ext uri="{9D8B030D-6E8A-4147-A177-3AD203B41FA5}">
                      <a16:colId xmlns:a16="http://schemas.microsoft.com/office/drawing/2014/main" val="1208418517"/>
                    </a:ext>
                  </a:extLst>
                </a:gridCol>
              </a:tblGrid>
              <a:tr h="761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1 — Freemium SaaS (Individual Farmers)  |  Target: 10,000+ farmers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429315917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05F157-6C31-26CC-19D1-CDD547982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04908"/>
              </p:ext>
            </p:extLst>
          </p:nvPr>
        </p:nvGraphicFramePr>
        <p:xfrm>
          <a:off x="1327354" y="2975524"/>
          <a:ext cx="9461088" cy="2747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9440">
                  <a:extLst>
                    <a:ext uri="{9D8B030D-6E8A-4147-A177-3AD203B41FA5}">
                      <a16:colId xmlns:a16="http://schemas.microsoft.com/office/drawing/2014/main" val="2038253756"/>
                    </a:ext>
                  </a:extLst>
                </a:gridCol>
                <a:gridCol w="1617280">
                  <a:extLst>
                    <a:ext uri="{9D8B030D-6E8A-4147-A177-3AD203B41FA5}">
                      <a16:colId xmlns:a16="http://schemas.microsoft.com/office/drawing/2014/main" val="176461572"/>
                    </a:ext>
                  </a:extLst>
                </a:gridCol>
                <a:gridCol w="3800608">
                  <a:extLst>
                    <a:ext uri="{9D8B030D-6E8A-4147-A177-3AD203B41FA5}">
                      <a16:colId xmlns:a16="http://schemas.microsoft.com/office/drawing/2014/main" val="1530856526"/>
                    </a:ext>
                  </a:extLst>
                </a:gridCol>
                <a:gridCol w="2223760">
                  <a:extLst>
                    <a:ext uri="{9D8B030D-6E8A-4147-A177-3AD203B41FA5}">
                      <a16:colId xmlns:a16="http://schemas.microsoft.com/office/drawing/2014/main" val="888983802"/>
                    </a:ext>
                  </a:extLst>
                </a:gridCol>
              </a:tblGrid>
              <a:tr h="521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Features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Target User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590332423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Free Tier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₹0/month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3 AI queries/day, basic crop planner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First-time users, awareness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481982601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Basic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₹99/month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Unlimited queries, all 3 modules, multilingual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Active small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584320936"/>
                  </a:ext>
                </a:extLst>
              </a:tr>
              <a:tr h="473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Pro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features + SMS alerts + priority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Progressive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816311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A9E277D-FC42-6A41-804F-033113C6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2367"/>
              </p:ext>
            </p:extLst>
          </p:nvPr>
        </p:nvGraphicFramePr>
        <p:xfrm>
          <a:off x="1327354" y="5841486"/>
          <a:ext cx="9461088" cy="5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88">
                  <a:extLst>
                    <a:ext uri="{9D8B030D-6E8A-4147-A177-3AD203B41FA5}">
                      <a16:colId xmlns:a16="http://schemas.microsoft.com/office/drawing/2014/main" val="350611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2 — FPO Enterprise Licensing  |  Target: 50 FPOs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59677368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E85A7BD-9C0E-7EAA-5130-078C6B97E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8242"/>
              </p:ext>
            </p:extLst>
          </p:nvPr>
        </p:nvGraphicFramePr>
        <p:xfrm>
          <a:off x="1327354" y="6511692"/>
          <a:ext cx="9340646" cy="279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278">
                  <a:extLst>
                    <a:ext uri="{9D8B030D-6E8A-4147-A177-3AD203B41FA5}">
                      <a16:colId xmlns:a16="http://schemas.microsoft.com/office/drawing/2014/main" val="2459643045"/>
                    </a:ext>
                  </a:extLst>
                </a:gridCol>
                <a:gridCol w="1995865">
                  <a:extLst>
                    <a:ext uri="{9D8B030D-6E8A-4147-A177-3AD203B41FA5}">
                      <a16:colId xmlns:a16="http://schemas.microsoft.com/office/drawing/2014/main" val="4162454390"/>
                    </a:ext>
                  </a:extLst>
                </a:gridCol>
                <a:gridCol w="2395037">
                  <a:extLst>
                    <a:ext uri="{9D8B030D-6E8A-4147-A177-3AD203B41FA5}">
                      <a16:colId xmlns:a16="http://schemas.microsoft.com/office/drawing/2014/main" val="3463349956"/>
                    </a:ext>
                  </a:extLst>
                </a:gridCol>
                <a:gridCol w="3153466">
                  <a:extLst>
                    <a:ext uri="{9D8B030D-6E8A-4147-A177-3AD203B41FA5}">
                      <a16:colId xmlns:a16="http://schemas.microsoft.com/office/drawing/2014/main" val="1873323856"/>
                    </a:ext>
                  </a:extLst>
                </a:gridCol>
              </a:tblGrid>
              <a:tr h="5339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Package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Coverage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Includes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3168364775"/>
                  </a:ext>
                </a:extLst>
              </a:tr>
              <a:tr h="4853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Starter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200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modules, training, basic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050310323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Growth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₹59,999/year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1,000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All modules, API access, dedicated support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419649839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Enterprise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₹1,50,000/year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Unlimited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Custom integrations, data reports, SLA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456212967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060DD4A7-F54C-CFBF-471B-863DCE5C2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355" y="1474339"/>
            <a:ext cx="2770310" cy="6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7744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E7D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Streams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49926" y="2247663"/>
            <a:ext cx="15590520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b="1" dirty="0"/>
              <a:t>Phase 1 — Hackathon to MVP (Months 1–3)</a:t>
            </a:r>
          </a:p>
          <a:p>
            <a:pPr lvl="0"/>
            <a:r>
              <a:rPr lang="en-IN" sz="2800" dirty="0"/>
              <a:t>Refine product based on hackathon feedback</a:t>
            </a:r>
          </a:p>
          <a:p>
            <a:pPr lvl="0"/>
            <a:r>
              <a:rPr lang="en-IN" sz="2800" dirty="0"/>
              <a:t>Onboard 5 FPOs for free beta pilots in Odisha</a:t>
            </a:r>
          </a:p>
          <a:p>
            <a:pPr lvl="0"/>
            <a:r>
              <a:rPr lang="en-IN" sz="2800" dirty="0"/>
              <a:t>Integrate WhatsApp bot for feature delivery (no app install needed)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2 — Early Traction (Months 4–9)</a:t>
            </a:r>
          </a:p>
          <a:p>
            <a:pPr lvl="0"/>
            <a:r>
              <a:rPr lang="en-IN" sz="2800" dirty="0"/>
              <a:t>Partner with 2 Krishi Vigyan Kendras (KVKs) for farmer onboarding</a:t>
            </a:r>
          </a:p>
          <a:p>
            <a:pPr lvl="0"/>
            <a:r>
              <a:rPr lang="en-IN" sz="2800" dirty="0"/>
              <a:t>Launch paid plans; target 500 paying farmers</a:t>
            </a:r>
          </a:p>
          <a:p>
            <a:pPr lvl="0"/>
            <a:r>
              <a:rPr lang="en-IN" sz="2800" dirty="0"/>
              <a:t>Apply for NABARD Agri Fintech grants &amp; state govt. digital agriculture schemes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3 — Scale (Months 10–18)</a:t>
            </a:r>
          </a:p>
          <a:p>
            <a:pPr lvl="0"/>
            <a:r>
              <a:rPr lang="en-IN" sz="2800" dirty="0"/>
              <a:t>Add IoT sensor integration (soil moisture, weather)</a:t>
            </a:r>
          </a:p>
          <a:p>
            <a:pPr lvl="0"/>
            <a:r>
              <a:rPr lang="en-IN" sz="2800" dirty="0"/>
              <a:t>Launch mobile app (Android-first for rural India)</a:t>
            </a:r>
          </a:p>
          <a:p>
            <a:pPr lvl="0"/>
            <a:r>
              <a:rPr lang="en-IN" sz="2800" dirty="0"/>
              <a:t>Expand to 3 new states; add 2 more regional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7D08D6-B311-60EC-633F-A94297BD5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2536032"/>
            <a:ext cx="2594307" cy="2540513"/>
          </a:xfrm>
          <a:prstGeom prst="ellipse">
            <a:avLst/>
          </a:prstGeom>
          <a:noFill/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FDE13F-7FB8-DE47-2FC8-8C7E81372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29" y="2535538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522D6-FD6B-4C72-2622-22C4535E34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8" y="2455151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B22C6-1DEF-E1D3-7400-4D4116DFB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47" y="2455151"/>
            <a:ext cx="2586652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D76CEB-F3D6-EF13-AFBB-27379549833C}"/>
              </a:ext>
            </a:extLst>
          </p:cNvPr>
          <p:cNvSpPr txBox="1"/>
          <p:nvPr/>
        </p:nvSpPr>
        <p:spPr>
          <a:xfrm>
            <a:off x="955946" y="533324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Anand Prasad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25CSE133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AI/ML &amp; Backend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65F62-1D67-A587-D441-DD7C80D248E8}"/>
              </a:ext>
            </a:extLst>
          </p:cNvPr>
          <p:cNvSpPr txBox="1"/>
          <p:nvPr/>
        </p:nvSpPr>
        <p:spPr>
          <a:xfrm>
            <a:off x="9906000" y="533324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25CSE150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Frontend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0C956-FBD5-B476-BF76-8BE2B018B0D0}"/>
              </a:ext>
            </a:extLst>
          </p:cNvPr>
          <p:cNvSpPr txBox="1"/>
          <p:nvPr/>
        </p:nvSpPr>
        <p:spPr>
          <a:xfrm>
            <a:off x="5417183" y="533323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25CSE134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Content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Writer, Designer &amp;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Software Tester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2F206-C15F-D3F9-0402-29BC168C91BC}"/>
              </a:ext>
            </a:extLst>
          </p:cNvPr>
          <p:cNvSpPr txBox="1"/>
          <p:nvPr/>
        </p:nvSpPr>
        <p:spPr>
          <a:xfrm>
            <a:off x="13975625" y="533324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Sanjay Saw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25CSE149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Presenter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0" y="2562044"/>
            <a:ext cx="2426918" cy="339804"/>
            <a:chOff x="0" y="0"/>
            <a:chExt cx="1121385" cy="15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264768" y="1146234"/>
            <a:ext cx="7994532" cy="7994532"/>
          </a:xfrm>
          <a:custGeom>
            <a:avLst/>
            <a:gdLst/>
            <a:ahLst/>
            <a:cxnLst/>
            <a:rect l="l" t="t" r="r" b="b"/>
            <a:pathLst>
              <a:path w="7994532" h="7994532">
                <a:moveTo>
                  <a:pt x="0" y="0"/>
                </a:moveTo>
                <a:lnTo>
                  <a:pt x="7994532" y="0"/>
                </a:lnTo>
                <a:lnTo>
                  <a:pt x="7994532" y="7994532"/>
                </a:lnTo>
                <a:lnTo>
                  <a:pt x="0" y="799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4260" y="2997098"/>
            <a:ext cx="7012126" cy="15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50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676" y="5114925"/>
            <a:ext cx="673672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 Details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 No.: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+91 8603137972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 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gietuinnovatex@gmail.com</a:t>
            </a:r>
          </a:p>
          <a:p>
            <a:pPr algn="ctr">
              <a:lnSpc>
                <a:spcPts val="3600"/>
              </a:lnSpc>
            </a:pPr>
            <a:endParaRPr lang="en-US" sz="3000" b="1" dirty="0">
              <a:solidFill>
                <a:schemeClr val="bg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852</Words>
  <Application>Microsoft Office PowerPoint</Application>
  <PresentationFormat>Custom</PresentationFormat>
  <Paragraphs>200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Inter</vt:lpstr>
      <vt:lpstr>Courier New</vt:lpstr>
      <vt:lpstr>Calibri</vt:lpstr>
      <vt:lpstr>Poppins Semi-Bold</vt:lpstr>
      <vt:lpstr>Poppins Bold</vt:lpstr>
      <vt:lpstr>Open Sans Bold</vt:lpstr>
      <vt:lpstr>Arial Bold</vt:lpstr>
      <vt:lpstr>Aptos</vt:lpstr>
      <vt:lpstr>Arial</vt:lpstr>
      <vt:lpstr>Wingdings</vt:lpstr>
      <vt:lpstr>Glock Grotesk 2.0 Ultra-Bold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Pitch_Deck_Template.pptx</dc:title>
  <dc:creator>Tarak Nath Dey</dc:creator>
  <cp:lastModifiedBy>Anand Prasad</cp:lastModifiedBy>
  <cp:revision>10</cp:revision>
  <dcterms:created xsi:type="dcterms:W3CDTF">2006-08-16T00:00:00Z</dcterms:created>
  <dcterms:modified xsi:type="dcterms:W3CDTF">2026-02-22T10:04:50Z</dcterms:modified>
  <dc:identifier>DAHBvOeQT0M</dc:identifier>
</cp:coreProperties>
</file>